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4"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1" d="100"/>
          <a:sy n="91" d="100"/>
        </p:scale>
        <p:origin x="170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5F32BD-10E8-41A4-9C66-D99111E9D526}" type="datetimeFigureOut">
              <a:rPr lang="en-US" smtClean="0"/>
              <a:pPr/>
              <a:t>1/7/20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5F32BD-10E8-41A4-9C66-D99111E9D526}" type="datetimeFigureOut">
              <a:rPr lang="en-US" smtClean="0"/>
              <a:pPr/>
              <a:t>1/7/20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5F32BD-10E8-41A4-9C66-D99111E9D526}" type="datetimeFigureOut">
              <a:rPr lang="en-US" smtClean="0"/>
              <a:pPr/>
              <a:t>1/7/20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5F32BD-10E8-41A4-9C66-D99111E9D526}" type="datetimeFigureOut">
              <a:rPr lang="en-US" smtClean="0"/>
              <a:pPr/>
              <a:t>1/7/20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5F32BD-10E8-41A4-9C66-D99111E9D526}" type="datetimeFigureOut">
              <a:rPr lang="en-US" smtClean="0"/>
              <a:pPr/>
              <a:t>1/7/20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5F32BD-10E8-41A4-9C66-D99111E9D526}" type="datetimeFigureOut">
              <a:rPr lang="en-US" smtClean="0"/>
              <a:pPr/>
              <a:t>1/7/20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5F32BD-10E8-41A4-9C66-D99111E9D526}" type="datetimeFigureOut">
              <a:rPr lang="en-US" smtClean="0"/>
              <a:pPr/>
              <a:t>1/7/20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5F32BD-10E8-41A4-9C66-D99111E9D526}" type="datetimeFigureOut">
              <a:rPr lang="en-US" smtClean="0"/>
              <a:pPr/>
              <a:t>1/7/20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F32BD-10E8-41A4-9C66-D99111E9D526}" type="datetimeFigureOut">
              <a:rPr lang="en-US" smtClean="0"/>
              <a:pPr/>
              <a:t>1/7/20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5F32BD-10E8-41A4-9C66-D99111E9D526}" type="datetimeFigureOut">
              <a:rPr lang="en-US" smtClean="0"/>
              <a:pPr/>
              <a:t>1/7/20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5F32BD-10E8-41A4-9C66-D99111E9D526}" type="datetimeFigureOut">
              <a:rPr lang="en-US" smtClean="0"/>
              <a:pPr/>
              <a:t>1/7/20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E68BE2-3323-41DD-8E33-A64D51CDC3F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F32BD-10E8-41A4-9C66-D99111E9D526}" type="datetimeFigureOut">
              <a:rPr lang="en-US" smtClean="0"/>
              <a:pPr/>
              <a:t>1/7/20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68BE2-3323-41DD-8E33-A64D51CDC3F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err="1"/>
              <a:t>ToK</a:t>
            </a:r>
            <a:r>
              <a:rPr lang="en-GB" b="1" dirty="0"/>
              <a:t> - Mathematics</a:t>
            </a:r>
          </a:p>
        </p:txBody>
      </p:sp>
      <p:sp>
        <p:nvSpPr>
          <p:cNvPr id="3" name="Subtitle 2"/>
          <p:cNvSpPr>
            <a:spLocks noGrp="1"/>
          </p:cNvSpPr>
          <p:nvPr>
            <p:ph type="subTitle" idx="1"/>
          </p:nvPr>
        </p:nvSpPr>
        <p:spPr>
          <a:xfrm>
            <a:off x="714348" y="3886200"/>
            <a:ext cx="7858180" cy="1752600"/>
          </a:xfrm>
        </p:spPr>
        <p:txBody>
          <a:bodyPr/>
          <a:lstStyle/>
          <a:p>
            <a:r>
              <a:rPr lang="en-GB" dirty="0"/>
              <a:t>Think about </a:t>
            </a:r>
            <a:r>
              <a:rPr lang="en-GB"/>
              <a:t>the following:</a:t>
            </a:r>
          </a:p>
          <a:p>
            <a:r>
              <a:rPr lang="en-GB" dirty="0"/>
              <a:t>What ways of knowing are involved?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bigger problem for formalism</a:t>
            </a:r>
          </a:p>
        </p:txBody>
      </p:sp>
      <p:sp>
        <p:nvSpPr>
          <p:cNvPr id="3" name="Content Placeholder 2"/>
          <p:cNvSpPr>
            <a:spLocks noGrp="1"/>
          </p:cNvSpPr>
          <p:nvPr>
            <p:ph idx="1"/>
          </p:nvPr>
        </p:nvSpPr>
        <p:spPr/>
        <p:txBody>
          <a:bodyPr/>
          <a:lstStyle/>
          <a:p>
            <a:r>
              <a:rPr lang="en-GB" dirty="0"/>
              <a:t>In 1931, the German logician Kurt </a:t>
            </a:r>
            <a:r>
              <a:rPr lang="en-GB" dirty="0" err="1"/>
              <a:t>Godel</a:t>
            </a:r>
            <a:r>
              <a:rPr lang="en-GB" dirty="0"/>
              <a:t> proved two </a:t>
            </a:r>
            <a:r>
              <a:rPr lang="en-GB" i="1" dirty="0"/>
              <a:t>Incompleteness Theorems</a:t>
            </a:r>
            <a:r>
              <a:rPr lang="en-GB" dirty="0"/>
              <a:t>.</a:t>
            </a:r>
          </a:p>
          <a:p>
            <a:r>
              <a:rPr lang="en-GB" dirty="0"/>
              <a:t>These very technical proofs considered finding all the (true) results that could be deduced from a given set of axioms</a:t>
            </a:r>
          </a:p>
          <a:p>
            <a:r>
              <a:rPr lang="en-GB" dirty="0" err="1"/>
              <a:t>Godel</a:t>
            </a:r>
            <a:r>
              <a:rPr lang="en-GB" dirty="0"/>
              <a:t> proved that there would always be some true result which would be omitted from the list (</a:t>
            </a:r>
            <a:r>
              <a:rPr lang="en-GB" dirty="0" err="1"/>
              <a:t>ie</a:t>
            </a:r>
            <a:r>
              <a:rPr lang="en-GB" dirty="0"/>
              <a:t> the list would be </a:t>
            </a:r>
            <a:r>
              <a:rPr lang="en-GB" i="1" dirty="0"/>
              <a:t>incomplete</a:t>
            </a:r>
            <a:r>
              <a:rPr lang="en-GB"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lnSpcReduction="10000"/>
          </a:bodyPr>
          <a:lstStyle/>
          <a:p>
            <a:r>
              <a:rPr lang="en-GB" dirty="0" err="1"/>
              <a:t>Godel</a:t>
            </a:r>
            <a:r>
              <a:rPr lang="en-GB" dirty="0"/>
              <a:t> showed that the following had to be true: “This statement cannot be deduced from the axioms you started with.”</a:t>
            </a:r>
          </a:p>
          <a:p>
            <a:pPr>
              <a:buNone/>
            </a:pPr>
            <a:r>
              <a:rPr lang="en-GB" dirty="0"/>
              <a:t>    						</a:t>
            </a:r>
          </a:p>
          <a:p>
            <a:r>
              <a:rPr lang="en-GB" dirty="0"/>
              <a:t>Therefore, however you tried to list all the results for your axioms, you would never get all the true statements</a:t>
            </a:r>
          </a:p>
          <a:p>
            <a:endParaRPr lang="en-GB" dirty="0"/>
          </a:p>
          <a:p>
            <a:r>
              <a:rPr lang="en-GB" dirty="0"/>
              <a:t>In other words, Maths had to be more than just applying logical (or illogical!) rules to a set of axioms and representing the results symbolically</a:t>
            </a:r>
          </a:p>
          <a:p>
            <a:pPr>
              <a:buNone/>
            </a:pP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Discovered or created?</a:t>
            </a:r>
          </a:p>
        </p:txBody>
      </p:sp>
      <p:sp>
        <p:nvSpPr>
          <p:cNvPr id="3" name="Content Placeholder 2"/>
          <p:cNvSpPr>
            <a:spLocks noGrp="1"/>
          </p:cNvSpPr>
          <p:nvPr>
            <p:ph idx="1"/>
          </p:nvPr>
        </p:nvSpPr>
        <p:spPr/>
        <p:txBody>
          <a:bodyPr/>
          <a:lstStyle/>
          <a:p>
            <a:r>
              <a:rPr lang="en-GB" dirty="0"/>
              <a:t>What would a formalist say?</a:t>
            </a:r>
          </a:p>
          <a:p>
            <a:r>
              <a:rPr lang="en-GB" dirty="0"/>
              <a:t>What would a Platonist say?</a:t>
            </a:r>
          </a:p>
          <a:p>
            <a:r>
              <a:rPr lang="en-GB" dirty="0"/>
              <a:t>What would an empiricist say?</a:t>
            </a:r>
          </a:p>
          <a:p>
            <a:r>
              <a:rPr lang="en-GB" dirty="0"/>
              <a:t>What do you think?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Is “discovery </a:t>
            </a:r>
            <a:r>
              <a:rPr lang="en-GB" dirty="0" err="1"/>
              <a:t>vs</a:t>
            </a:r>
            <a:r>
              <a:rPr lang="en-GB" dirty="0"/>
              <a:t> creation” a false dilemma?</a:t>
            </a:r>
          </a:p>
        </p:txBody>
      </p:sp>
      <p:sp>
        <p:nvSpPr>
          <p:cNvPr id="3" name="Content Placeholder 2"/>
          <p:cNvSpPr>
            <a:spLocks noGrp="1"/>
          </p:cNvSpPr>
          <p:nvPr>
            <p:ph idx="1"/>
          </p:nvPr>
        </p:nvSpPr>
        <p:spPr>
          <a:xfrm>
            <a:off x="457200" y="1600200"/>
            <a:ext cx="8229600" cy="4925144"/>
          </a:xfrm>
        </p:spPr>
        <p:txBody>
          <a:bodyPr/>
          <a:lstStyle/>
          <a:p>
            <a:r>
              <a:rPr lang="en-GB" dirty="0"/>
              <a:t>Mathematicians </a:t>
            </a:r>
            <a:r>
              <a:rPr lang="en-GB" i="1" dirty="0"/>
              <a:t>create</a:t>
            </a:r>
            <a:r>
              <a:rPr lang="en-GB" dirty="0"/>
              <a:t> theories (</a:t>
            </a:r>
            <a:r>
              <a:rPr lang="en-GB" dirty="0" err="1"/>
              <a:t>eg</a:t>
            </a:r>
            <a:r>
              <a:rPr lang="en-GB" dirty="0"/>
              <a:t> differential calculus, spherical geometry, group theory)</a:t>
            </a:r>
          </a:p>
          <a:p>
            <a:endParaRPr lang="en-GB" dirty="0"/>
          </a:p>
          <a:p>
            <a:r>
              <a:rPr lang="en-GB" dirty="0"/>
              <a:t>Once the theory is created, the results within the theory are </a:t>
            </a:r>
            <a:r>
              <a:rPr lang="en-GB" i="1" dirty="0"/>
              <a:t>discovered</a:t>
            </a:r>
            <a:r>
              <a:rPr lang="en-GB" dirty="0"/>
              <a:t> (</a:t>
            </a:r>
            <a:r>
              <a:rPr lang="en-GB" dirty="0" err="1"/>
              <a:t>eg</a:t>
            </a:r>
            <a:r>
              <a:rPr lang="en-GB" dirty="0"/>
              <a:t> d/</a:t>
            </a:r>
            <a:r>
              <a:rPr lang="en-GB" dirty="0" err="1"/>
              <a:t>dx</a:t>
            </a:r>
            <a:r>
              <a:rPr lang="en-GB" dirty="0"/>
              <a:t> (x</a:t>
            </a:r>
            <a:r>
              <a:rPr lang="en-GB" baseline="30000" dirty="0"/>
              <a:t>2</a:t>
            </a:r>
            <a:r>
              <a:rPr lang="en-GB" dirty="0"/>
              <a:t>) = 2x)</a:t>
            </a:r>
          </a:p>
          <a:p>
            <a:pPr>
              <a:buNone/>
            </a:pPr>
            <a:endParaRPr lang="en-GB" dirty="0"/>
          </a:p>
          <a:p>
            <a:r>
              <a:rPr lang="en-GB" dirty="0"/>
              <a:t>Therefore Mathematics involves </a:t>
            </a:r>
            <a:r>
              <a:rPr lang="en-GB" u="sng" dirty="0"/>
              <a:t>both</a:t>
            </a:r>
            <a:r>
              <a:rPr lang="en-GB" dirty="0"/>
              <a:t> discovery and creation</a:t>
            </a:r>
          </a:p>
          <a:p>
            <a:endParaRPr lang="en-GB"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Axioms</a:t>
            </a:r>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GB" dirty="0"/>
              <a:t>These are assumptions and definitions which can be used to prove new results</a:t>
            </a:r>
          </a:p>
          <a:p>
            <a:r>
              <a:rPr lang="en-GB" dirty="0"/>
              <a:t>Axiomatic assumptions do not have to be proved themselves, because they seem evident, for example</a:t>
            </a:r>
          </a:p>
          <a:p>
            <a:pPr>
              <a:buNone/>
            </a:pPr>
            <a:r>
              <a:rPr lang="en-GB" dirty="0"/>
              <a:t>	-	Angles on a straight line total two right angles</a:t>
            </a:r>
          </a:p>
          <a:p>
            <a:pPr>
              <a:buNone/>
            </a:pPr>
            <a:r>
              <a:rPr lang="en-GB" dirty="0"/>
              <a:t>	-	All right angles are equal to each other</a:t>
            </a:r>
          </a:p>
          <a:p>
            <a:pPr>
              <a:buNone/>
            </a:pPr>
            <a:r>
              <a:rPr lang="en-GB" dirty="0"/>
              <a:t>	-	Any two points may be joined by a straight line</a:t>
            </a:r>
          </a:p>
          <a:p>
            <a:r>
              <a:rPr lang="en-GB" dirty="0"/>
              <a:t>And so on...</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34588" y="2428868"/>
            <a:ext cx="1071570" cy="369332"/>
          </a:xfrm>
          <a:prstGeom prst="rect">
            <a:avLst/>
          </a:prstGeom>
          <a:noFill/>
          <a:ln>
            <a:solidFill>
              <a:schemeClr val="bg1"/>
            </a:solidFill>
          </a:ln>
        </p:spPr>
        <p:txBody>
          <a:bodyPr wrap="square" rtlCol="0">
            <a:spAutoFit/>
          </a:bodyPr>
          <a:lstStyle/>
          <a:p>
            <a:r>
              <a:rPr lang="en-GB" dirty="0"/>
              <a:t> c</a:t>
            </a:r>
          </a:p>
        </p:txBody>
      </p:sp>
      <p:sp>
        <p:nvSpPr>
          <p:cNvPr id="12" name="TextBox 11"/>
          <p:cNvSpPr txBox="1"/>
          <p:nvPr/>
        </p:nvSpPr>
        <p:spPr>
          <a:xfrm>
            <a:off x="3143240" y="2428868"/>
            <a:ext cx="1071570" cy="369332"/>
          </a:xfrm>
          <a:prstGeom prst="rect">
            <a:avLst/>
          </a:prstGeom>
          <a:noFill/>
          <a:ln>
            <a:solidFill>
              <a:schemeClr val="bg1"/>
            </a:solidFill>
          </a:ln>
        </p:spPr>
        <p:txBody>
          <a:bodyPr wrap="square" rtlCol="0">
            <a:spAutoFit/>
          </a:bodyPr>
          <a:lstStyle/>
          <a:p>
            <a:r>
              <a:rPr lang="en-GB" dirty="0"/>
              <a:t>a</a:t>
            </a:r>
            <a:r>
              <a:rPr lang="en-GB" baseline="30000" dirty="0"/>
              <a:t>            </a:t>
            </a:r>
            <a:r>
              <a:rPr lang="en-GB" dirty="0"/>
              <a:t>b</a:t>
            </a:r>
          </a:p>
        </p:txBody>
      </p:sp>
      <p:sp>
        <p:nvSpPr>
          <p:cNvPr id="2" name="Title 1"/>
          <p:cNvSpPr>
            <a:spLocks noGrp="1"/>
          </p:cNvSpPr>
          <p:nvPr>
            <p:ph type="title"/>
          </p:nvPr>
        </p:nvSpPr>
        <p:spPr/>
        <p:txBody>
          <a:bodyPr>
            <a:normAutofit fontScale="90000"/>
          </a:bodyPr>
          <a:lstStyle/>
          <a:p>
            <a:r>
              <a:rPr lang="en-GB" b="1" dirty="0"/>
              <a:t>Using axioms to get new results (theorems)</a:t>
            </a:r>
          </a:p>
        </p:txBody>
      </p:sp>
      <p:sp>
        <p:nvSpPr>
          <p:cNvPr id="3" name="Content Placeholder 2"/>
          <p:cNvSpPr>
            <a:spLocks noGrp="1"/>
          </p:cNvSpPr>
          <p:nvPr>
            <p:ph idx="1"/>
          </p:nvPr>
        </p:nvSpPr>
        <p:spPr>
          <a:xfrm>
            <a:off x="357158" y="3143249"/>
            <a:ext cx="8229600" cy="2857520"/>
          </a:xfrm>
        </p:spPr>
        <p:txBody>
          <a:bodyPr>
            <a:normAutofit lnSpcReduction="10000"/>
          </a:bodyPr>
          <a:lstStyle/>
          <a:p>
            <a:r>
              <a:rPr lang="en-GB" sz="2800" dirty="0"/>
              <a:t>Prove that if a + c = two right angles, then b = c</a:t>
            </a:r>
          </a:p>
          <a:p>
            <a:r>
              <a:rPr lang="en-GB" sz="2800" dirty="0"/>
              <a:t>1	a + c = two right angles</a:t>
            </a:r>
            <a:r>
              <a:rPr lang="en-GB" sz="2800" baseline="30000" dirty="0"/>
              <a:t> </a:t>
            </a:r>
            <a:r>
              <a:rPr lang="en-GB" sz="2800" baseline="-25000" dirty="0"/>
              <a:t> </a:t>
            </a:r>
            <a:r>
              <a:rPr lang="en-GB" sz="2800" dirty="0"/>
              <a:t> (given in the problem)</a:t>
            </a:r>
          </a:p>
          <a:p>
            <a:r>
              <a:rPr lang="en-GB" sz="2800" dirty="0"/>
              <a:t>2	a + b = two right angles  (on a straight line)</a:t>
            </a:r>
          </a:p>
          <a:p>
            <a:r>
              <a:rPr lang="en-GB" sz="2800" dirty="0"/>
              <a:t>3	therefore a + c = a + b     (law of logic)</a:t>
            </a:r>
          </a:p>
          <a:p>
            <a:r>
              <a:rPr lang="en-GB" sz="2800" dirty="0"/>
              <a:t>4	therefore c = b                  (law of logic)</a:t>
            </a:r>
          </a:p>
          <a:p>
            <a:r>
              <a:rPr lang="en-GB" sz="2800" dirty="0"/>
              <a:t>5	therefore b = c                  (law of logic)</a:t>
            </a:r>
          </a:p>
        </p:txBody>
      </p:sp>
      <p:cxnSp>
        <p:nvCxnSpPr>
          <p:cNvPr id="5" name="Straight Connector 4"/>
          <p:cNvCxnSpPr>
            <a:cxnSpLocks/>
          </p:cNvCxnSpPr>
          <p:nvPr/>
        </p:nvCxnSpPr>
        <p:spPr>
          <a:xfrm>
            <a:off x="2456314" y="2786058"/>
            <a:ext cx="4231372" cy="121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cxnSpLocks/>
            <a:stCxn id="13" idx="2"/>
          </p:cNvCxnSpPr>
          <p:nvPr/>
        </p:nvCxnSpPr>
        <p:spPr>
          <a:xfrm flipH="1" flipV="1">
            <a:off x="4300261" y="1488032"/>
            <a:ext cx="970112" cy="1310168"/>
          </a:xfrm>
          <a:prstGeom prst="line">
            <a:avLst/>
          </a:prstGeom>
          <a:ln/>
        </p:spPr>
        <p:style>
          <a:lnRef idx="1">
            <a:schemeClr val="dk1"/>
          </a:lnRef>
          <a:fillRef idx="0">
            <a:schemeClr val="dk1"/>
          </a:fillRef>
          <a:effectRef idx="0">
            <a:schemeClr val="dk1"/>
          </a:effectRef>
          <a:fontRef idx="minor">
            <a:schemeClr val="tx1"/>
          </a:fontRef>
        </p:style>
      </p:cxnSp>
      <p:cxnSp>
        <p:nvCxnSpPr>
          <p:cNvPr id="9" name="Straight Connector 8"/>
          <p:cNvCxnSpPr>
            <a:cxnSpLocks/>
          </p:cNvCxnSpPr>
          <p:nvPr/>
        </p:nvCxnSpPr>
        <p:spPr>
          <a:xfrm flipH="1">
            <a:off x="3491880" y="1500174"/>
            <a:ext cx="794368" cy="128588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 little philosophy...</a:t>
            </a:r>
          </a:p>
        </p:txBody>
      </p:sp>
      <p:sp>
        <p:nvSpPr>
          <p:cNvPr id="3" name="Content Placeholder 2"/>
          <p:cNvSpPr>
            <a:spLocks noGrp="1"/>
          </p:cNvSpPr>
          <p:nvPr>
            <p:ph idx="1"/>
          </p:nvPr>
        </p:nvSpPr>
        <p:spPr/>
        <p:txBody>
          <a:bodyPr/>
          <a:lstStyle/>
          <a:p>
            <a:r>
              <a:rPr lang="en-GB" dirty="0"/>
              <a:t>Some propositions (statements which may or may not be true) actually </a:t>
            </a:r>
            <a:r>
              <a:rPr lang="en-GB" i="1" dirty="0"/>
              <a:t>have</a:t>
            </a:r>
            <a:r>
              <a:rPr lang="en-GB" dirty="0"/>
              <a:t> to be true by definition. The “classic” example is “All bachelors are unmarried”.</a:t>
            </a:r>
          </a:p>
          <a:p>
            <a:r>
              <a:rPr lang="en-GB" dirty="0"/>
              <a:t>These are known as </a:t>
            </a:r>
            <a:r>
              <a:rPr lang="en-GB" b="1" i="1" dirty="0"/>
              <a:t>analytic</a:t>
            </a:r>
            <a:r>
              <a:rPr lang="en-GB" dirty="0"/>
              <a:t> propositions</a:t>
            </a:r>
          </a:p>
          <a:p>
            <a:r>
              <a:rPr lang="en-GB" dirty="0"/>
              <a:t>Non-analytic propositions are called </a:t>
            </a:r>
            <a:r>
              <a:rPr lang="en-GB" b="1" i="1" dirty="0"/>
              <a:t>synthetic</a:t>
            </a:r>
            <a:endParaRPr lang="en-GB" dirty="0"/>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1143000"/>
          </a:xfrm>
        </p:spPr>
        <p:txBody>
          <a:bodyPr>
            <a:normAutofit/>
          </a:bodyPr>
          <a:lstStyle/>
          <a:p>
            <a:r>
              <a:rPr lang="en-GB" sz="3600" b="1" dirty="0"/>
              <a:t>How do we decide if a proposition is true?</a:t>
            </a:r>
          </a:p>
        </p:txBody>
      </p:sp>
      <p:sp>
        <p:nvSpPr>
          <p:cNvPr id="3" name="Content Placeholder 2"/>
          <p:cNvSpPr>
            <a:spLocks noGrp="1"/>
          </p:cNvSpPr>
          <p:nvPr>
            <p:ph idx="1"/>
          </p:nvPr>
        </p:nvSpPr>
        <p:spPr/>
        <p:txBody>
          <a:bodyPr/>
          <a:lstStyle/>
          <a:p>
            <a:r>
              <a:rPr lang="en-GB" dirty="0"/>
              <a:t>If we can tell that a proposition is true independent of experience, the proposition is called true </a:t>
            </a:r>
            <a:r>
              <a:rPr lang="en-GB" b="1" i="1" dirty="0"/>
              <a:t>a priori</a:t>
            </a:r>
          </a:p>
          <a:p>
            <a:r>
              <a:rPr lang="en-GB" dirty="0"/>
              <a:t>If we can only tell that a proposition is true by means of experience, the proposition is called true </a:t>
            </a:r>
            <a:r>
              <a:rPr lang="en-GB" b="1" i="1" dirty="0"/>
              <a:t>a </a:t>
            </a:r>
            <a:r>
              <a:rPr lang="en-GB" b="1" i="1" dirty="0" err="1"/>
              <a:t>posteriori</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u="sng" dirty="0"/>
              <a:t>Some</a:t>
            </a:r>
            <a:r>
              <a:rPr lang="en-GB" sz="3600" b="1" dirty="0"/>
              <a:t> possible analyses for mathematics</a:t>
            </a:r>
          </a:p>
        </p:txBody>
      </p:sp>
      <p:graphicFrame>
        <p:nvGraphicFramePr>
          <p:cNvPr id="4" name="Content Placeholder 3"/>
          <p:cNvGraphicFramePr>
            <a:graphicFrameLocks noGrp="1"/>
          </p:cNvGraphicFramePr>
          <p:nvPr>
            <p:ph idx="1"/>
          </p:nvPr>
        </p:nvGraphicFramePr>
        <p:xfrm>
          <a:off x="457200" y="1600200"/>
          <a:ext cx="8401080" cy="3971940"/>
        </p:xfrm>
        <a:graphic>
          <a:graphicData uri="http://schemas.openxmlformats.org/drawingml/2006/table">
            <a:tbl>
              <a:tblPr firstRow="1" bandRow="1">
                <a:tableStyleId>{5940675A-B579-460E-94D1-54222C63F5DA}</a:tableStyleId>
              </a:tblPr>
              <a:tblGrid>
                <a:gridCol w="685776">
                  <a:extLst>
                    <a:ext uri="{9D8B030D-6E8A-4147-A177-3AD203B41FA5}">
                      <a16:colId xmlns:a16="http://schemas.microsoft.com/office/drawing/2014/main" val="20000"/>
                    </a:ext>
                  </a:extLst>
                </a:gridCol>
                <a:gridCol w="3571900">
                  <a:extLst>
                    <a:ext uri="{9D8B030D-6E8A-4147-A177-3AD203B41FA5}">
                      <a16:colId xmlns:a16="http://schemas.microsoft.com/office/drawing/2014/main" val="20001"/>
                    </a:ext>
                  </a:extLst>
                </a:gridCol>
                <a:gridCol w="4143404">
                  <a:extLst>
                    <a:ext uri="{9D8B030D-6E8A-4147-A177-3AD203B41FA5}">
                      <a16:colId xmlns:a16="http://schemas.microsoft.com/office/drawing/2014/main" val="20002"/>
                    </a:ext>
                  </a:extLst>
                </a:gridCol>
              </a:tblGrid>
              <a:tr h="757230">
                <a:tc>
                  <a:txBody>
                    <a:bodyPr/>
                    <a:lstStyle/>
                    <a:p>
                      <a:endParaRPr lang="en-GB" dirty="0"/>
                    </a:p>
                  </a:txBody>
                  <a:tcPr/>
                </a:tc>
                <a:tc>
                  <a:txBody>
                    <a:bodyPr/>
                    <a:lstStyle/>
                    <a:p>
                      <a:pPr algn="ctr"/>
                      <a:r>
                        <a:rPr lang="en-GB" sz="2000" dirty="0"/>
                        <a:t>Analytic</a:t>
                      </a:r>
                    </a:p>
                  </a:txBody>
                  <a:tcPr/>
                </a:tc>
                <a:tc>
                  <a:txBody>
                    <a:bodyPr/>
                    <a:lstStyle/>
                    <a:p>
                      <a:pPr algn="ctr"/>
                      <a:r>
                        <a:rPr lang="en-GB" sz="2000" dirty="0"/>
                        <a:t>Synthetic</a:t>
                      </a:r>
                    </a:p>
                  </a:txBody>
                  <a:tcPr/>
                </a:tc>
                <a:extLst>
                  <a:ext uri="{0D108BD9-81ED-4DB2-BD59-A6C34878D82A}">
                    <a16:rowId xmlns:a16="http://schemas.microsoft.com/office/drawing/2014/main" val="10000"/>
                  </a:ext>
                </a:extLst>
              </a:tr>
              <a:tr h="1609732">
                <a:tc>
                  <a:txBody>
                    <a:bodyPr/>
                    <a:lstStyle/>
                    <a:p>
                      <a:pPr algn="ctr"/>
                      <a:r>
                        <a:rPr lang="en-GB" sz="2000" dirty="0"/>
                        <a:t>A priori</a:t>
                      </a:r>
                    </a:p>
                  </a:txBody>
                  <a:tcPr vert="vert270"/>
                </a:tc>
                <a:tc>
                  <a:txBody>
                    <a:bodyPr/>
                    <a:lstStyle/>
                    <a:p>
                      <a:r>
                        <a:rPr lang="en-GB" dirty="0"/>
                        <a:t>We say that 2 + 2  = 4 ( or II</a:t>
                      </a:r>
                      <a:r>
                        <a:rPr lang="en-GB" baseline="0" dirty="0"/>
                        <a:t> + II = IV, or whatever symbols you wish to use) in any situation </a:t>
                      </a:r>
                      <a:r>
                        <a:rPr lang="en-GB" dirty="0"/>
                        <a:t> just because we have chosen to define arithmetic in this way. </a:t>
                      </a:r>
                    </a:p>
                  </a:txBody>
                  <a:tcPr/>
                </a:tc>
                <a:tc>
                  <a:txBody>
                    <a:bodyPr/>
                    <a:lstStyle/>
                    <a:p>
                      <a:r>
                        <a:rPr lang="en-GB" dirty="0"/>
                        <a:t>We say that 2 + 2 = 4 in any situation  because it is an example of something that we can tell independent of direct experience but that does</a:t>
                      </a:r>
                      <a:r>
                        <a:rPr lang="en-GB" baseline="0" dirty="0"/>
                        <a:t> not just follow from the definition.</a:t>
                      </a:r>
                      <a:endParaRPr lang="en-GB" dirty="0"/>
                    </a:p>
                  </a:txBody>
                  <a:tcPr/>
                </a:tc>
                <a:extLst>
                  <a:ext uri="{0D108BD9-81ED-4DB2-BD59-A6C34878D82A}">
                    <a16:rowId xmlns:a16="http://schemas.microsoft.com/office/drawing/2014/main" val="10001"/>
                  </a:ext>
                </a:extLst>
              </a:tr>
              <a:tr h="1604978">
                <a:tc>
                  <a:txBody>
                    <a:bodyPr/>
                    <a:lstStyle/>
                    <a:p>
                      <a:pPr algn="ctr"/>
                      <a:r>
                        <a:rPr lang="en-GB" sz="2000" dirty="0"/>
                        <a:t>A </a:t>
                      </a:r>
                      <a:r>
                        <a:rPr lang="en-GB" sz="2000" dirty="0" err="1"/>
                        <a:t>posteriori</a:t>
                      </a:r>
                      <a:endParaRPr lang="en-GB" sz="2000" dirty="0"/>
                    </a:p>
                  </a:txBody>
                  <a:tcPr vert="vert270"/>
                </a:tc>
                <a:tc>
                  <a:txBody>
                    <a:bodyPr/>
                    <a:lstStyle/>
                    <a:p>
                      <a:pPr algn="ctr"/>
                      <a:r>
                        <a:rPr lang="en-GB" sz="2800" dirty="0"/>
                        <a:t>IMPOSSIBLE</a:t>
                      </a:r>
                    </a:p>
                  </a:txBody>
                  <a:tcPr/>
                </a:tc>
                <a:tc>
                  <a:txBody>
                    <a:bodyPr/>
                    <a:lstStyle/>
                    <a:p>
                      <a:r>
                        <a:rPr lang="en-GB" dirty="0"/>
                        <a:t>We say that 2 + 2 = 4 in any situation </a:t>
                      </a:r>
                      <a:r>
                        <a:rPr lang="en-GB" baseline="0" dirty="0"/>
                        <a:t>because we have experienced instances of this truth and have generalised from there.</a:t>
                      </a:r>
                      <a:endParaRPr lang="en-GB"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2786050" y="3500438"/>
            <a:ext cx="1428760" cy="369332"/>
          </a:xfrm>
          <a:prstGeom prst="rect">
            <a:avLst/>
          </a:prstGeom>
          <a:noFill/>
        </p:spPr>
        <p:txBody>
          <a:bodyPr wrap="square" rtlCol="0">
            <a:spAutoFit/>
          </a:bodyPr>
          <a:lstStyle/>
          <a:p>
            <a:r>
              <a:rPr lang="en-GB" dirty="0">
                <a:solidFill>
                  <a:srgbClr val="FF0000"/>
                </a:solidFill>
              </a:rPr>
              <a:t>FORMALISM</a:t>
            </a:r>
          </a:p>
        </p:txBody>
      </p:sp>
      <p:sp>
        <p:nvSpPr>
          <p:cNvPr id="6" name="TextBox 5"/>
          <p:cNvSpPr txBox="1"/>
          <p:nvPr/>
        </p:nvSpPr>
        <p:spPr>
          <a:xfrm>
            <a:off x="7000892" y="5000636"/>
            <a:ext cx="1571636" cy="369332"/>
          </a:xfrm>
          <a:prstGeom prst="rect">
            <a:avLst/>
          </a:prstGeom>
          <a:noFill/>
        </p:spPr>
        <p:txBody>
          <a:bodyPr wrap="square" rtlCol="0">
            <a:spAutoFit/>
          </a:bodyPr>
          <a:lstStyle/>
          <a:p>
            <a:r>
              <a:rPr lang="en-GB" dirty="0">
                <a:solidFill>
                  <a:srgbClr val="FF0000"/>
                </a:solidFill>
              </a:rPr>
              <a:t>EMPIRICISM</a:t>
            </a:r>
          </a:p>
        </p:txBody>
      </p:sp>
      <p:sp>
        <p:nvSpPr>
          <p:cNvPr id="7" name="TextBox 6"/>
          <p:cNvSpPr txBox="1"/>
          <p:nvPr/>
        </p:nvSpPr>
        <p:spPr>
          <a:xfrm>
            <a:off x="7000892" y="3500438"/>
            <a:ext cx="1571636" cy="369332"/>
          </a:xfrm>
          <a:prstGeom prst="rect">
            <a:avLst/>
          </a:prstGeom>
          <a:noFill/>
        </p:spPr>
        <p:txBody>
          <a:bodyPr wrap="square" rtlCol="0">
            <a:spAutoFit/>
          </a:bodyPr>
          <a:lstStyle/>
          <a:p>
            <a:r>
              <a:rPr lang="en-GB" dirty="0">
                <a:solidFill>
                  <a:srgbClr val="FF0000"/>
                </a:solidFill>
              </a:rPr>
              <a:t>PLATONISM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Some main objections to these views</a:t>
            </a:r>
          </a:p>
        </p:txBody>
      </p:sp>
      <p:sp>
        <p:nvSpPr>
          <p:cNvPr id="3" name="Content Placeholder 2"/>
          <p:cNvSpPr>
            <a:spLocks noGrp="1"/>
          </p:cNvSpPr>
          <p:nvPr>
            <p:ph idx="1"/>
          </p:nvPr>
        </p:nvSpPr>
        <p:spPr/>
        <p:txBody>
          <a:bodyPr>
            <a:normAutofit fontScale="92500" lnSpcReduction="20000"/>
          </a:bodyPr>
          <a:lstStyle/>
          <a:p>
            <a:r>
              <a:rPr lang="en-GB" b="1" dirty="0"/>
              <a:t>Empiricism: </a:t>
            </a:r>
            <a:r>
              <a:rPr lang="en-GB" dirty="0"/>
              <a:t>when you compare maths to science, for example, the degree of certainty seems much greater. Compare a scientific generalisation such as “all metals expand on heating” to “2n + 2n = 4n, whatever n stands for”.</a:t>
            </a:r>
          </a:p>
          <a:p>
            <a:r>
              <a:rPr lang="en-GB" b="1" dirty="0"/>
              <a:t>Formalism: </a:t>
            </a:r>
            <a:r>
              <a:rPr lang="en-GB" dirty="0"/>
              <a:t>if mathematical statements are true or false just by definition, how come there are statements like </a:t>
            </a:r>
            <a:r>
              <a:rPr lang="en-GB" dirty="0" err="1"/>
              <a:t>Goldbach’s</a:t>
            </a:r>
            <a:r>
              <a:rPr lang="en-GB" dirty="0"/>
              <a:t> conjecture which we do not yet know the truth or falsehood of? How come our definitions have produced results which describe the real world so well?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Platonism?</a:t>
            </a:r>
          </a:p>
        </p:txBody>
      </p:sp>
      <p:sp>
        <p:nvSpPr>
          <p:cNvPr id="3" name="Content Placeholder 2"/>
          <p:cNvSpPr>
            <a:spLocks noGrp="1"/>
          </p:cNvSpPr>
          <p:nvPr>
            <p:ph idx="1"/>
          </p:nvPr>
        </p:nvSpPr>
        <p:spPr/>
        <p:txBody>
          <a:bodyPr>
            <a:normAutofit fontScale="92500" lnSpcReduction="10000"/>
          </a:bodyPr>
          <a:lstStyle/>
          <a:p>
            <a:r>
              <a:rPr lang="en-GB" dirty="0"/>
              <a:t>This entails a world view where some truths can be found by reason alone</a:t>
            </a:r>
          </a:p>
          <a:p>
            <a:r>
              <a:rPr lang="en-GB" dirty="0"/>
              <a:t>This view suffered a setback in the 18</a:t>
            </a:r>
            <a:r>
              <a:rPr lang="en-GB" baseline="30000" dirty="0"/>
              <a:t>th</a:t>
            </a:r>
            <a:r>
              <a:rPr lang="en-GB" dirty="0"/>
              <a:t> &amp; 19</a:t>
            </a:r>
            <a:r>
              <a:rPr lang="en-GB" baseline="30000" dirty="0"/>
              <a:t>th</a:t>
            </a:r>
            <a:r>
              <a:rPr lang="en-GB" dirty="0"/>
              <a:t> centuries with the discovery of new geometries apart from the usual Euclidean (flat) type, but which obeyed the same basic axioms. The new geometries didn’t seem to describe the world as well as the original Euclidean type, but still worked very well within themselves (were </a:t>
            </a:r>
            <a:r>
              <a:rPr lang="en-GB" b="1" dirty="0"/>
              <a:t>consistent</a:t>
            </a:r>
            <a:r>
              <a:rPr lang="en-GB"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history.mcs.st-and.ac.uk/BigPictures/Godel.jpeg"/>
          <p:cNvPicPr>
            <a:picLocks noChangeAspect="1" noChangeArrowheads="1"/>
          </p:cNvPicPr>
          <p:nvPr/>
        </p:nvPicPr>
        <p:blipFill>
          <a:blip r:embed="rId2" cstate="print"/>
          <a:srcRect/>
          <a:stretch>
            <a:fillRect/>
          </a:stretch>
        </p:blipFill>
        <p:spPr bwMode="auto">
          <a:xfrm>
            <a:off x="2771800" y="1124744"/>
            <a:ext cx="3611002" cy="439248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802</Words>
  <Application>Microsoft Macintosh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ToK - Mathematics</vt:lpstr>
      <vt:lpstr>Axioms</vt:lpstr>
      <vt:lpstr>Using axioms to get new results (theorems)</vt:lpstr>
      <vt:lpstr>A little philosophy...</vt:lpstr>
      <vt:lpstr>How do we decide if a proposition is true?</vt:lpstr>
      <vt:lpstr>Some possible analyses for mathematics</vt:lpstr>
      <vt:lpstr>Some main objections to these views</vt:lpstr>
      <vt:lpstr>and Platonism?</vt:lpstr>
      <vt:lpstr>PowerPoint Presentation</vt:lpstr>
      <vt:lpstr>A bigger problem for formalism</vt:lpstr>
      <vt:lpstr>PowerPoint Presentation</vt:lpstr>
      <vt:lpstr>Discovered or created?</vt:lpstr>
      <vt:lpstr>Is “discovery vs creation” a false dilemma?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 - Mathematics</dc:title>
  <dc:creator>Advent</dc:creator>
  <cp:lastModifiedBy>STEPHANIE K THOMAS</cp:lastModifiedBy>
  <cp:revision>22</cp:revision>
  <dcterms:created xsi:type="dcterms:W3CDTF">2008-10-12T14:09:10Z</dcterms:created>
  <dcterms:modified xsi:type="dcterms:W3CDTF">2020-01-07T15:51:08Z</dcterms:modified>
</cp:coreProperties>
</file>